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Noto Sans T Chinese Bold" panose="020B0800000000000000" pitchFamily="34" charset="-128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oppins Light" panose="020B0604020202020204" pitchFamily="34" charset="0"/>
      <p:regular r:id="rId23"/>
      <p:italic r:id="rId24"/>
    </p:embeddedFont>
    <p:embeddedFont>
      <p:font typeface="Poppins Medium" panose="020B0604020202020204" pitchFamily="34" charset="0"/>
      <p:regular r:id="rId25"/>
      <p:italic r:id="rId26"/>
    </p:embeddedFont>
    <p:embeddedFont>
      <p:font typeface="Poppins Medium Bold" panose="02000000000000000000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82" autoAdjust="0"/>
  </p:normalViewPr>
  <p:slideViewPr>
    <p:cSldViewPr>
      <p:cViewPr varScale="1">
        <p:scale>
          <a:sx n="80" d="100"/>
          <a:sy n="80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svg"/><Relationship Id="rId7" Type="http://schemas.openxmlformats.org/officeDocument/2006/relationships/image" Target="../media/image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552859" y="8160527"/>
            <a:ext cx="3189599" cy="1589000"/>
          </a:xfrm>
          <a:custGeom>
            <a:avLst/>
            <a:gdLst/>
            <a:ahLst/>
            <a:cxnLst/>
            <a:rect l="l" t="t" r="r" b="b"/>
            <a:pathLst>
              <a:path w="3189599" h="1589000">
                <a:moveTo>
                  <a:pt x="0" y="0"/>
                </a:moveTo>
                <a:lnTo>
                  <a:pt x="3189599" y="0"/>
                </a:lnTo>
                <a:lnTo>
                  <a:pt x="3189599" y="1589000"/>
                </a:lnTo>
                <a:lnTo>
                  <a:pt x="0" y="158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097616" cy="1044994"/>
          </a:xfrm>
          <a:custGeom>
            <a:avLst/>
            <a:gdLst/>
            <a:ahLst/>
            <a:cxnLst/>
            <a:rect l="l" t="t" r="r" b="b"/>
            <a:pathLst>
              <a:path w="2097616" h="1044994">
                <a:moveTo>
                  <a:pt x="0" y="0"/>
                </a:moveTo>
                <a:lnTo>
                  <a:pt x="2097616" y="0"/>
                </a:lnTo>
                <a:lnTo>
                  <a:pt x="2097616" y="1044995"/>
                </a:lnTo>
                <a:lnTo>
                  <a:pt x="0" y="1044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386809">
            <a:off x="13714989" y="8040872"/>
            <a:ext cx="1382246" cy="239309"/>
          </a:xfrm>
          <a:prstGeom prst="rect">
            <a:avLst/>
          </a:prstGeom>
          <a:solidFill>
            <a:srgbClr val="6422B8"/>
          </a:solidFill>
        </p:spPr>
      </p:sp>
      <p:grpSp>
        <p:nvGrpSpPr>
          <p:cNvPr id="6" name="Group 6"/>
          <p:cNvGrpSpPr/>
          <p:nvPr/>
        </p:nvGrpSpPr>
        <p:grpSpPr>
          <a:xfrm>
            <a:off x="15742458" y="2216953"/>
            <a:ext cx="1516842" cy="151684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140341" y="2981355"/>
            <a:ext cx="10007317" cy="5713338"/>
            <a:chOff x="0" y="0"/>
            <a:chExt cx="13343089" cy="7617784"/>
          </a:xfrm>
        </p:grpSpPr>
        <p:sp>
          <p:nvSpPr>
            <p:cNvPr id="9" name="TextBox 9"/>
            <p:cNvSpPr txBox="1"/>
            <p:nvPr/>
          </p:nvSpPr>
          <p:spPr>
            <a:xfrm>
              <a:off x="0" y="219075"/>
              <a:ext cx="13343089" cy="628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1B1B1B"/>
                  </a:solidFill>
                  <a:latin typeface="Poppins Medium Bold"/>
                </a:rPr>
                <a:t>AI Music Generation</a:t>
              </a:r>
            </a:p>
            <a:p>
              <a:pPr algn="ctr">
                <a:lnSpc>
                  <a:spcPts val="12000"/>
                </a:lnSpc>
              </a:pPr>
              <a:endParaRPr lang="en-US" sz="12000">
                <a:solidFill>
                  <a:srgbClr val="1B1B1B"/>
                </a:solidFill>
                <a:latin typeface="Poppins Medium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05403" y="6910182"/>
              <a:ext cx="913228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85736" y="8656593"/>
            <a:ext cx="551506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  <a:spcBef>
                <a:spcPct val="0"/>
              </a:spcBef>
            </a:pPr>
            <a:r>
              <a:rPr lang="en-US" sz="4500" dirty="0">
                <a:solidFill>
                  <a:srgbClr val="1B1B1B"/>
                </a:solidFill>
                <a:latin typeface="Poppins Medium Bold"/>
              </a:rPr>
              <a:t>409170581 劉睿麒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3451" y="6413105"/>
            <a:ext cx="4858302" cy="15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942" lvl="1" indent="-263971">
              <a:lnSpc>
                <a:spcPts val="3154"/>
              </a:lnSpc>
              <a:buFont typeface="Arial"/>
              <a:buChar char="•"/>
            </a:pPr>
            <a:r>
              <a:rPr lang="en-US" sz="2445">
                <a:solidFill>
                  <a:srgbClr val="1B1B1B"/>
                </a:solidFill>
                <a:ea typeface="Poppins Medium"/>
              </a:rPr>
              <a:t>產生隨機數來決定音樂的第一個起點</a:t>
            </a:r>
          </a:p>
          <a:p>
            <a:pPr marL="527942" lvl="1" indent="-263971">
              <a:lnSpc>
                <a:spcPts val="3154"/>
              </a:lnSpc>
              <a:buFont typeface="Arial"/>
              <a:buChar char="•"/>
            </a:pPr>
            <a:r>
              <a:rPr lang="en-US" sz="2445">
                <a:solidFill>
                  <a:srgbClr val="1B1B1B"/>
                </a:solidFill>
                <a:ea typeface="Poppins Medium"/>
              </a:rPr>
              <a:t>利用模型產生結果，並轉換回為正規化前的data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3187" y="495300"/>
            <a:ext cx="1484783" cy="148478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sp>
        <p:nvSpPr>
          <p:cNvPr id="5" name="AutoShape 5"/>
          <p:cNvSpPr/>
          <p:nvPr/>
        </p:nvSpPr>
        <p:spPr>
          <a:xfrm rot="-2386809">
            <a:off x="2269417" y="4883062"/>
            <a:ext cx="1382246" cy="239309"/>
          </a:xfrm>
          <a:prstGeom prst="rect">
            <a:avLst/>
          </a:prstGeom>
          <a:solidFill>
            <a:srgbClr val="FFA53B"/>
          </a:solidFill>
        </p:spPr>
      </p:sp>
      <p:sp>
        <p:nvSpPr>
          <p:cNvPr id="6" name="Freeform 6"/>
          <p:cNvSpPr/>
          <p:nvPr/>
        </p:nvSpPr>
        <p:spPr>
          <a:xfrm>
            <a:off x="14880658" y="6123229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1"/>
                </a:lnTo>
                <a:lnTo>
                  <a:pt x="0" y="416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32602" y="1028700"/>
            <a:ext cx="13392211" cy="4700290"/>
          </a:xfrm>
          <a:custGeom>
            <a:avLst/>
            <a:gdLst/>
            <a:ahLst/>
            <a:cxnLst/>
            <a:rect l="l" t="t" r="r" b="b"/>
            <a:pathLst>
              <a:path w="13392211" h="4700290">
                <a:moveTo>
                  <a:pt x="0" y="0"/>
                </a:moveTo>
                <a:lnTo>
                  <a:pt x="13392211" y="0"/>
                </a:lnTo>
                <a:lnTo>
                  <a:pt x="13392211" y="4700290"/>
                </a:lnTo>
                <a:lnTo>
                  <a:pt x="0" y="4700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5418" y="4026337"/>
            <a:ext cx="9093882" cy="85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52" lvl="1" indent="-252826">
              <a:lnSpc>
                <a:spcPts val="3513"/>
              </a:lnSpc>
              <a:buFont typeface="Arial"/>
              <a:buChar char="•"/>
            </a:pPr>
            <a:r>
              <a:rPr lang="en-US" sz="2342">
                <a:solidFill>
                  <a:srgbClr val="1B1B1B"/>
                </a:solidFill>
                <a:ea typeface="Poppins Light"/>
              </a:rPr>
              <a:t>建立一個音樂流，來保存音高、節奏、持續時間</a:t>
            </a:r>
          </a:p>
          <a:p>
            <a:pPr marL="505652" lvl="1" indent="-252826">
              <a:lnSpc>
                <a:spcPts val="3513"/>
              </a:lnSpc>
              <a:buFont typeface="Arial"/>
              <a:buChar char="•"/>
            </a:pPr>
            <a:r>
              <a:rPr lang="en-US" sz="2342">
                <a:solidFill>
                  <a:srgbClr val="1B1B1B"/>
                </a:solidFill>
                <a:ea typeface="Poppins Light"/>
              </a:rPr>
              <a:t>再利用music21將nparray轉換回midi文件並存擋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830230" y="5753100"/>
            <a:ext cx="4012179" cy="401217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38E"/>
            </a:solidFill>
          </p:spPr>
        </p:sp>
      </p:grpSp>
      <p:sp>
        <p:nvSpPr>
          <p:cNvPr id="5" name="Freeform 5"/>
          <p:cNvSpPr/>
          <p:nvPr/>
        </p:nvSpPr>
        <p:spPr>
          <a:xfrm rot="-5400000">
            <a:off x="-910036" y="1028700"/>
            <a:ext cx="2988892" cy="1489012"/>
          </a:xfrm>
          <a:custGeom>
            <a:avLst/>
            <a:gdLst/>
            <a:ahLst/>
            <a:cxnLst/>
            <a:rect l="l" t="t" r="r" b="b"/>
            <a:pathLst>
              <a:path w="2988892" h="1489012">
                <a:moveTo>
                  <a:pt x="0" y="0"/>
                </a:moveTo>
                <a:lnTo>
                  <a:pt x="2988891" y="0"/>
                </a:lnTo>
                <a:lnTo>
                  <a:pt x="2988891" y="1489012"/>
                </a:lnTo>
                <a:lnTo>
                  <a:pt x="0" y="14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78637" y="5676900"/>
            <a:ext cx="1389125" cy="1389125"/>
          </a:xfrm>
          <a:custGeom>
            <a:avLst/>
            <a:gdLst/>
            <a:ahLst/>
            <a:cxnLst/>
            <a:rect l="l" t="t" r="r" b="b"/>
            <a:pathLst>
              <a:path w="1389125" h="1389125">
                <a:moveTo>
                  <a:pt x="0" y="0"/>
                </a:moveTo>
                <a:lnTo>
                  <a:pt x="1389125" y="0"/>
                </a:lnTo>
                <a:lnTo>
                  <a:pt x="1389125" y="1389125"/>
                </a:lnTo>
                <a:lnTo>
                  <a:pt x="0" y="1389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3200" y="127196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39069" y="1581644"/>
            <a:ext cx="6075295" cy="6593235"/>
          </a:xfrm>
          <a:custGeom>
            <a:avLst/>
            <a:gdLst/>
            <a:ahLst/>
            <a:cxnLst/>
            <a:rect l="l" t="t" r="r" b="b"/>
            <a:pathLst>
              <a:path w="6075295" h="6593235">
                <a:moveTo>
                  <a:pt x="0" y="0"/>
                </a:moveTo>
                <a:lnTo>
                  <a:pt x="6075295" y="0"/>
                </a:lnTo>
                <a:lnTo>
                  <a:pt x="6075295" y="6593234"/>
                </a:lnTo>
                <a:lnTo>
                  <a:pt x="0" y="6593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6268" y="4460558"/>
            <a:ext cx="11815464" cy="12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8000">
                <a:solidFill>
                  <a:srgbClr val="1B1B1B"/>
                </a:solidFill>
                <a:latin typeface="Poppins Medium Bold"/>
              </a:rPr>
              <a:t>GUI</a:t>
            </a:r>
          </a:p>
        </p:txBody>
      </p:sp>
      <p:sp>
        <p:nvSpPr>
          <p:cNvPr id="3" name="Freeform 3"/>
          <p:cNvSpPr/>
          <p:nvPr/>
        </p:nvSpPr>
        <p:spPr>
          <a:xfrm>
            <a:off x="14478000" y="383298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1"/>
                </a:lnTo>
                <a:lnTo>
                  <a:pt x="0" y="416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780151"/>
            <a:ext cx="2750134" cy="1370067"/>
          </a:xfrm>
          <a:custGeom>
            <a:avLst/>
            <a:gdLst/>
            <a:ahLst/>
            <a:cxnLst/>
            <a:rect l="l" t="t" r="r" b="b"/>
            <a:pathLst>
              <a:path w="2750134" h="1370067">
                <a:moveTo>
                  <a:pt x="0" y="0"/>
                </a:moveTo>
                <a:lnTo>
                  <a:pt x="2750134" y="0"/>
                </a:lnTo>
                <a:lnTo>
                  <a:pt x="2750134" y="1370067"/>
                </a:lnTo>
                <a:lnTo>
                  <a:pt x="0" y="1370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386809">
            <a:off x="11956169" y="2496397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id="6" name="Freeform 6"/>
          <p:cNvSpPr/>
          <p:nvPr/>
        </p:nvSpPr>
        <p:spPr>
          <a:xfrm>
            <a:off x="6705600" y="6591300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30200" y="952500"/>
            <a:ext cx="3671410" cy="4486463"/>
          </a:xfrm>
          <a:custGeom>
            <a:avLst/>
            <a:gdLst/>
            <a:ahLst/>
            <a:cxnLst/>
            <a:rect l="l" t="t" r="r" b="b"/>
            <a:pathLst>
              <a:path w="3671410" h="4486463">
                <a:moveTo>
                  <a:pt x="0" y="0"/>
                </a:moveTo>
                <a:lnTo>
                  <a:pt x="3671410" y="0"/>
                </a:lnTo>
                <a:lnTo>
                  <a:pt x="3671410" y="4486463"/>
                </a:lnTo>
                <a:lnTo>
                  <a:pt x="0" y="4486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42015" cy="7263023"/>
          </a:xfrm>
          <a:custGeom>
            <a:avLst/>
            <a:gdLst/>
            <a:ahLst/>
            <a:cxnLst/>
            <a:rect l="l" t="t" r="r" b="b"/>
            <a:pathLst>
              <a:path w="4842015" h="7263023">
                <a:moveTo>
                  <a:pt x="0" y="0"/>
                </a:moveTo>
                <a:lnTo>
                  <a:pt x="4842015" y="0"/>
                </a:lnTo>
                <a:lnTo>
                  <a:pt x="4842015" y="7263023"/>
                </a:lnTo>
                <a:lnTo>
                  <a:pt x="0" y="7263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1152" y="8353425"/>
            <a:ext cx="1070413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latin typeface="Poppins Light"/>
              </a:rPr>
              <a:t>GUI設置利用pygame的函式寫一些播放等功能、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再利用tlinter建立視窗，設置按鈕等等</a:t>
            </a:r>
          </a:p>
        </p:txBody>
      </p:sp>
      <p:sp>
        <p:nvSpPr>
          <p:cNvPr id="5" name="Freeform 5"/>
          <p:cNvSpPr/>
          <p:nvPr/>
        </p:nvSpPr>
        <p:spPr>
          <a:xfrm>
            <a:off x="4881991" y="0"/>
            <a:ext cx="6668443" cy="7263023"/>
          </a:xfrm>
          <a:custGeom>
            <a:avLst/>
            <a:gdLst/>
            <a:ahLst/>
            <a:cxnLst/>
            <a:rect l="l" t="t" r="r" b="b"/>
            <a:pathLst>
              <a:path w="6668443" h="7263023">
                <a:moveTo>
                  <a:pt x="0" y="0"/>
                </a:moveTo>
                <a:lnTo>
                  <a:pt x="6668443" y="0"/>
                </a:lnTo>
                <a:lnTo>
                  <a:pt x="6668443" y="7263023"/>
                </a:lnTo>
                <a:lnTo>
                  <a:pt x="0" y="7263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16212" y="7432662"/>
            <a:ext cx="9939585" cy="2854338"/>
          </a:xfrm>
          <a:custGeom>
            <a:avLst/>
            <a:gdLst/>
            <a:ahLst/>
            <a:cxnLst/>
            <a:rect l="l" t="t" r="r" b="b"/>
            <a:pathLst>
              <a:path w="9939585" h="2854338">
                <a:moveTo>
                  <a:pt x="0" y="0"/>
                </a:moveTo>
                <a:lnTo>
                  <a:pt x="9939585" y="0"/>
                </a:lnTo>
                <a:lnTo>
                  <a:pt x="9939585" y="2854338"/>
                </a:lnTo>
                <a:lnTo>
                  <a:pt x="0" y="2854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7114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8468" y="4460558"/>
            <a:ext cx="13033264" cy="12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8000">
                <a:solidFill>
                  <a:srgbClr val="1B1B1B"/>
                </a:solidFill>
                <a:latin typeface="Poppins Medium Bold"/>
              </a:rPr>
              <a:t>Hand-on Demonstration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880658" y="0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1"/>
                </a:lnTo>
                <a:lnTo>
                  <a:pt x="0" y="416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780151"/>
            <a:ext cx="2750134" cy="1370067"/>
          </a:xfrm>
          <a:custGeom>
            <a:avLst/>
            <a:gdLst/>
            <a:ahLst/>
            <a:cxnLst/>
            <a:rect l="l" t="t" r="r" b="b"/>
            <a:pathLst>
              <a:path w="2750134" h="1370067">
                <a:moveTo>
                  <a:pt x="0" y="0"/>
                </a:moveTo>
                <a:lnTo>
                  <a:pt x="2750134" y="0"/>
                </a:lnTo>
                <a:lnTo>
                  <a:pt x="2750134" y="1370067"/>
                </a:lnTo>
                <a:lnTo>
                  <a:pt x="0" y="1370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386809">
            <a:off x="11727569" y="3540029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id="6" name="Freeform 6"/>
          <p:cNvSpPr/>
          <p:nvPr/>
        </p:nvSpPr>
        <p:spPr>
          <a:xfrm>
            <a:off x="3352800" y="6047030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87890" y="1065943"/>
            <a:ext cx="3671410" cy="4486463"/>
          </a:xfrm>
          <a:custGeom>
            <a:avLst/>
            <a:gdLst/>
            <a:ahLst/>
            <a:cxnLst/>
            <a:rect l="l" t="t" r="r" b="b"/>
            <a:pathLst>
              <a:path w="3671410" h="4486463">
                <a:moveTo>
                  <a:pt x="0" y="0"/>
                </a:moveTo>
                <a:lnTo>
                  <a:pt x="3671410" y="0"/>
                </a:lnTo>
                <a:lnTo>
                  <a:pt x="3671410" y="4486463"/>
                </a:lnTo>
                <a:lnTo>
                  <a:pt x="0" y="4486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23375" y="1065943"/>
            <a:ext cx="3362655" cy="1675214"/>
          </a:xfrm>
          <a:custGeom>
            <a:avLst/>
            <a:gdLst/>
            <a:ahLst/>
            <a:cxnLst/>
            <a:rect l="l" t="t" r="r" b="b"/>
            <a:pathLst>
              <a:path w="3362655" h="1675214">
                <a:moveTo>
                  <a:pt x="0" y="0"/>
                </a:moveTo>
                <a:lnTo>
                  <a:pt x="3362655" y="0"/>
                </a:lnTo>
                <a:lnTo>
                  <a:pt x="3362655" y="1675213"/>
                </a:lnTo>
                <a:lnTo>
                  <a:pt x="0" y="1675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812227" y="4108854"/>
            <a:ext cx="1855075" cy="185507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48AB"/>
            </a:solidFill>
          </p:spPr>
        </p:sp>
      </p:grpSp>
      <p:sp>
        <p:nvSpPr>
          <p:cNvPr id="6" name="AutoShape 6"/>
          <p:cNvSpPr/>
          <p:nvPr/>
        </p:nvSpPr>
        <p:spPr>
          <a:xfrm rot="-2386809">
            <a:off x="8839944" y="3989199"/>
            <a:ext cx="1382246" cy="239309"/>
          </a:xfrm>
          <a:prstGeom prst="rect">
            <a:avLst/>
          </a:prstGeom>
          <a:solidFill>
            <a:srgbClr val="00C4CC"/>
          </a:solidFill>
        </p:spPr>
      </p:sp>
      <p:sp>
        <p:nvSpPr>
          <p:cNvPr id="7" name="AutoShape 7"/>
          <p:cNvSpPr/>
          <p:nvPr/>
        </p:nvSpPr>
        <p:spPr>
          <a:xfrm>
            <a:off x="8923375" y="6968359"/>
            <a:ext cx="2302145" cy="2302228"/>
          </a:xfrm>
          <a:prstGeom prst="rect">
            <a:avLst/>
          </a:prstGeom>
          <a:solidFill>
            <a:srgbClr val="6422B8"/>
          </a:solidFill>
        </p:spPr>
      </p:sp>
      <p:sp>
        <p:nvSpPr>
          <p:cNvPr id="8" name="Freeform 8"/>
          <p:cNvSpPr/>
          <p:nvPr/>
        </p:nvSpPr>
        <p:spPr>
          <a:xfrm>
            <a:off x="13587890" y="6317837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7869" y="1486798"/>
            <a:ext cx="6174895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30"/>
              </a:lnSpc>
            </a:pPr>
            <a:r>
              <a:rPr lang="en-US" sz="7000">
                <a:solidFill>
                  <a:srgbClr val="1B1B1B"/>
                </a:solidFill>
                <a:ea typeface="Poppins Medium"/>
              </a:rPr>
              <a:t>未來改進方向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2870" y="3729859"/>
            <a:ext cx="4582455" cy="323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latin typeface="Poppins Light"/>
              </a:rPr>
              <a:t>GUI設計成鋼琴頁面，可以讓user輸入一段旋律，並給定音樂時長，讓model生成音樂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latin typeface="Poppins Light"/>
              </a:rPr>
              <a:t>GUI美化，並增加下一首上一首的功能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加上曲風設置的功能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386809">
            <a:off x="996005" y="1443211"/>
            <a:ext cx="1382246" cy="239309"/>
          </a:xfrm>
          <a:prstGeom prst="rect">
            <a:avLst/>
          </a:prstGeom>
          <a:solidFill>
            <a:srgbClr val="6422B8"/>
          </a:solidFill>
        </p:spPr>
      </p:sp>
      <p:grpSp>
        <p:nvGrpSpPr>
          <p:cNvPr id="3" name="Group 3"/>
          <p:cNvGrpSpPr/>
          <p:nvPr/>
        </p:nvGrpSpPr>
        <p:grpSpPr>
          <a:xfrm>
            <a:off x="14965783" y="7773517"/>
            <a:ext cx="1484783" cy="148478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547310" y="1678327"/>
            <a:ext cx="5473378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2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oppins Medium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43393" y="3679363"/>
            <a:ext cx="12535764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我開發一個基於人工智慧的音樂生成系統，以提供更具創意和多樣性的音樂體驗。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使用了LSTM作為主要的架構並且使用了大量的音樂數據集作為訓練資料，並通過對音符和速度進行數據預處理和正規化，將其轉換為可供模型訓練的輸入。</a:t>
            </a:r>
          </a:p>
          <a:p>
            <a:pPr marL="755650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最後構建一個GUI，可以播放、暫停、停止。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9667" y="7672969"/>
            <a:ext cx="3219267" cy="1603780"/>
          </a:xfrm>
          <a:custGeom>
            <a:avLst/>
            <a:gdLst/>
            <a:ahLst/>
            <a:cxnLst/>
            <a:rect l="l" t="t" r="r" b="b"/>
            <a:pathLst>
              <a:path w="3219267" h="1603780">
                <a:moveTo>
                  <a:pt x="0" y="0"/>
                </a:moveTo>
                <a:lnTo>
                  <a:pt x="3219266" y="0"/>
                </a:lnTo>
                <a:lnTo>
                  <a:pt x="3219266" y="1603780"/>
                </a:lnTo>
                <a:lnTo>
                  <a:pt x="0" y="160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2386809">
            <a:off x="15289703" y="8689164"/>
            <a:ext cx="1203213" cy="208313"/>
          </a:xfrm>
          <a:prstGeom prst="rect">
            <a:avLst/>
          </a:prstGeom>
          <a:solidFill>
            <a:srgbClr val="6422B8"/>
          </a:solidFill>
        </p:spPr>
      </p:sp>
      <p:grpSp>
        <p:nvGrpSpPr>
          <p:cNvPr id="4" name="Group 4"/>
          <p:cNvGrpSpPr/>
          <p:nvPr/>
        </p:nvGrpSpPr>
        <p:grpSpPr>
          <a:xfrm>
            <a:off x="150788" y="1284606"/>
            <a:ext cx="3082682" cy="308268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53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233470" y="5143500"/>
            <a:ext cx="1658334" cy="1040126"/>
            <a:chOff x="0" y="0"/>
            <a:chExt cx="436763" cy="2739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data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63463" y="5143500"/>
            <a:ext cx="1658334" cy="1040126"/>
            <a:chOff x="0" y="0"/>
            <a:chExt cx="436763" cy="2739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nparray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14833" y="5143500"/>
            <a:ext cx="1658334" cy="1040126"/>
            <a:chOff x="0" y="0"/>
            <a:chExt cx="436763" cy="2739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normalize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63742" y="5143500"/>
            <a:ext cx="1658334" cy="1040126"/>
            <a:chOff x="0" y="0"/>
            <a:chExt cx="436763" cy="2739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split data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83485" y="5143500"/>
            <a:ext cx="1658334" cy="1040126"/>
            <a:chOff x="0" y="0"/>
            <a:chExt cx="436763" cy="2739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rnn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82215" y="7152906"/>
            <a:ext cx="1658334" cy="1478276"/>
            <a:chOff x="0" y="0"/>
            <a:chExt cx="436763" cy="3893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6763" cy="389340"/>
            </a:xfrm>
            <a:custGeom>
              <a:avLst/>
              <a:gdLst/>
              <a:ahLst/>
              <a:cxnLst/>
              <a:rect l="l" t="t" r="r" b="b"/>
              <a:pathLst>
                <a:path w="436763" h="389340">
                  <a:moveTo>
                    <a:pt x="194670" y="0"/>
                  </a:moveTo>
                  <a:lnTo>
                    <a:pt x="242093" y="0"/>
                  </a:lnTo>
                  <a:cubicBezTo>
                    <a:pt x="293723" y="0"/>
                    <a:pt x="343238" y="20510"/>
                    <a:pt x="379745" y="57018"/>
                  </a:cubicBezTo>
                  <a:cubicBezTo>
                    <a:pt x="416253" y="93525"/>
                    <a:pt x="436763" y="143040"/>
                    <a:pt x="436763" y="194670"/>
                  </a:cubicBezTo>
                  <a:lnTo>
                    <a:pt x="436763" y="194670"/>
                  </a:lnTo>
                  <a:cubicBezTo>
                    <a:pt x="436763" y="246300"/>
                    <a:pt x="416253" y="295815"/>
                    <a:pt x="379745" y="332323"/>
                  </a:cubicBezTo>
                  <a:cubicBezTo>
                    <a:pt x="343238" y="368830"/>
                    <a:pt x="293723" y="389340"/>
                    <a:pt x="242093" y="389340"/>
                  </a:cubicBezTo>
                  <a:lnTo>
                    <a:pt x="194670" y="389340"/>
                  </a:lnTo>
                  <a:cubicBezTo>
                    <a:pt x="143040" y="389340"/>
                    <a:pt x="93525" y="368830"/>
                    <a:pt x="57018" y="332323"/>
                  </a:cubicBezTo>
                  <a:cubicBezTo>
                    <a:pt x="20510" y="295815"/>
                    <a:pt x="0" y="246300"/>
                    <a:pt x="0" y="194670"/>
                  </a:cubicBezTo>
                  <a:lnTo>
                    <a:pt x="0" y="194670"/>
                  </a:lnTo>
                  <a:cubicBezTo>
                    <a:pt x="0" y="143040"/>
                    <a:pt x="20510" y="93525"/>
                    <a:pt x="57018" y="57018"/>
                  </a:cubicBezTo>
                  <a:cubicBezTo>
                    <a:pt x="93525" y="20510"/>
                    <a:pt x="143040" y="0"/>
                    <a:pt x="19467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generate music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863463" y="7152906"/>
            <a:ext cx="1658334" cy="1478276"/>
            <a:chOff x="0" y="0"/>
            <a:chExt cx="436763" cy="3893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6763" cy="389340"/>
            </a:xfrm>
            <a:custGeom>
              <a:avLst/>
              <a:gdLst/>
              <a:ahLst/>
              <a:cxnLst/>
              <a:rect l="l" t="t" r="r" b="b"/>
              <a:pathLst>
                <a:path w="436763" h="389340">
                  <a:moveTo>
                    <a:pt x="194670" y="0"/>
                  </a:moveTo>
                  <a:lnTo>
                    <a:pt x="242093" y="0"/>
                  </a:lnTo>
                  <a:cubicBezTo>
                    <a:pt x="293723" y="0"/>
                    <a:pt x="343238" y="20510"/>
                    <a:pt x="379745" y="57018"/>
                  </a:cubicBezTo>
                  <a:cubicBezTo>
                    <a:pt x="416253" y="93525"/>
                    <a:pt x="436763" y="143040"/>
                    <a:pt x="436763" y="194670"/>
                  </a:cubicBezTo>
                  <a:lnTo>
                    <a:pt x="436763" y="194670"/>
                  </a:lnTo>
                  <a:cubicBezTo>
                    <a:pt x="436763" y="246300"/>
                    <a:pt x="416253" y="295815"/>
                    <a:pt x="379745" y="332323"/>
                  </a:cubicBezTo>
                  <a:cubicBezTo>
                    <a:pt x="343238" y="368830"/>
                    <a:pt x="293723" y="389340"/>
                    <a:pt x="242093" y="389340"/>
                  </a:cubicBezTo>
                  <a:lnTo>
                    <a:pt x="194670" y="389340"/>
                  </a:lnTo>
                  <a:cubicBezTo>
                    <a:pt x="143040" y="389340"/>
                    <a:pt x="93525" y="368830"/>
                    <a:pt x="57018" y="332323"/>
                  </a:cubicBezTo>
                  <a:cubicBezTo>
                    <a:pt x="20510" y="295815"/>
                    <a:pt x="0" y="246300"/>
                    <a:pt x="0" y="194670"/>
                  </a:cubicBezTo>
                  <a:lnTo>
                    <a:pt x="0" y="194670"/>
                  </a:lnTo>
                  <a:cubicBezTo>
                    <a:pt x="0" y="143040"/>
                    <a:pt x="20510" y="93525"/>
                    <a:pt x="57018" y="57018"/>
                  </a:cubicBezTo>
                  <a:cubicBezTo>
                    <a:pt x="93525" y="20510"/>
                    <a:pt x="143040" y="0"/>
                    <a:pt x="19467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covert to midi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314833" y="7371981"/>
            <a:ext cx="1658334" cy="1040126"/>
            <a:chOff x="0" y="0"/>
            <a:chExt cx="436763" cy="2739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36763" cy="273943"/>
            </a:xfrm>
            <a:custGeom>
              <a:avLst/>
              <a:gdLst/>
              <a:ahLst/>
              <a:cxnLst/>
              <a:rect l="l" t="t" r="r" b="b"/>
              <a:pathLst>
                <a:path w="436763" h="273943">
                  <a:moveTo>
                    <a:pt x="136971" y="0"/>
                  </a:moveTo>
                  <a:lnTo>
                    <a:pt x="299792" y="0"/>
                  </a:lnTo>
                  <a:cubicBezTo>
                    <a:pt x="336119" y="0"/>
                    <a:pt x="370958" y="14431"/>
                    <a:pt x="396645" y="40118"/>
                  </a:cubicBezTo>
                  <a:cubicBezTo>
                    <a:pt x="422332" y="65805"/>
                    <a:pt x="436763" y="100644"/>
                    <a:pt x="436763" y="136971"/>
                  </a:cubicBezTo>
                  <a:lnTo>
                    <a:pt x="436763" y="136971"/>
                  </a:lnTo>
                  <a:cubicBezTo>
                    <a:pt x="436763" y="173298"/>
                    <a:pt x="422332" y="208138"/>
                    <a:pt x="396645" y="233825"/>
                  </a:cubicBezTo>
                  <a:cubicBezTo>
                    <a:pt x="370958" y="259512"/>
                    <a:pt x="336119" y="273943"/>
                    <a:pt x="299792" y="273943"/>
                  </a:cubicBezTo>
                  <a:lnTo>
                    <a:pt x="136971" y="273943"/>
                  </a:lnTo>
                  <a:cubicBezTo>
                    <a:pt x="100644" y="273943"/>
                    <a:pt x="65805" y="259512"/>
                    <a:pt x="40118" y="233825"/>
                  </a:cubicBezTo>
                  <a:cubicBezTo>
                    <a:pt x="14431" y="208138"/>
                    <a:pt x="0" y="173298"/>
                    <a:pt x="0" y="136971"/>
                  </a:cubicBezTo>
                  <a:lnTo>
                    <a:pt x="0" y="136971"/>
                  </a:lnTo>
                  <a:cubicBezTo>
                    <a:pt x="0" y="100644"/>
                    <a:pt x="14431" y="65805"/>
                    <a:pt x="40118" y="40118"/>
                  </a:cubicBezTo>
                  <a:cubicBezTo>
                    <a:pt x="65805" y="14431"/>
                    <a:pt x="100644" y="0"/>
                    <a:pt x="13697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</a:rPr>
                <a:t>gui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4961256" y="5537609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5" y="0"/>
                </a:lnTo>
                <a:lnTo>
                  <a:pt x="832755" y="251908"/>
                </a:lnTo>
                <a:lnTo>
                  <a:pt x="0" y="251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521797" y="5537609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5" y="0"/>
                </a:lnTo>
                <a:lnTo>
                  <a:pt x="832755" y="251908"/>
                </a:lnTo>
                <a:lnTo>
                  <a:pt x="0" y="251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973167" y="5663563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5" y="0"/>
                </a:lnTo>
                <a:lnTo>
                  <a:pt x="832755" y="251909"/>
                </a:lnTo>
                <a:lnTo>
                  <a:pt x="0" y="251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36431" y="5537609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4" y="0"/>
                </a:lnTo>
                <a:lnTo>
                  <a:pt x="832754" y="251908"/>
                </a:lnTo>
                <a:lnTo>
                  <a:pt x="0" y="251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4961256" y="7766090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5" y="0"/>
                </a:lnTo>
                <a:lnTo>
                  <a:pt x="832755" y="251908"/>
                </a:lnTo>
                <a:lnTo>
                  <a:pt x="0" y="251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588472" y="7766090"/>
            <a:ext cx="832755" cy="251908"/>
          </a:xfrm>
          <a:custGeom>
            <a:avLst/>
            <a:gdLst/>
            <a:ahLst/>
            <a:cxnLst/>
            <a:rect l="l" t="t" r="r" b="b"/>
            <a:pathLst>
              <a:path w="832755" h="251908">
                <a:moveTo>
                  <a:pt x="0" y="0"/>
                </a:moveTo>
                <a:lnTo>
                  <a:pt x="832755" y="0"/>
                </a:lnTo>
                <a:lnTo>
                  <a:pt x="832755" y="251908"/>
                </a:lnTo>
                <a:lnTo>
                  <a:pt x="0" y="251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0446462" y="1033781"/>
            <a:ext cx="584544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T Chinese Bold"/>
              </a:rPr>
              <a:t>Flowchart</a:t>
            </a:r>
          </a:p>
        </p:txBody>
      </p:sp>
      <p:sp>
        <p:nvSpPr>
          <p:cNvPr id="37" name="Freeform 37"/>
          <p:cNvSpPr/>
          <p:nvPr/>
        </p:nvSpPr>
        <p:spPr>
          <a:xfrm>
            <a:off x="15362328" y="5621545"/>
            <a:ext cx="555281" cy="167972"/>
          </a:xfrm>
          <a:custGeom>
            <a:avLst/>
            <a:gdLst/>
            <a:ahLst/>
            <a:cxnLst/>
            <a:rect l="l" t="t" r="r" b="b"/>
            <a:pathLst>
              <a:path w="555281" h="167972">
                <a:moveTo>
                  <a:pt x="0" y="0"/>
                </a:moveTo>
                <a:lnTo>
                  <a:pt x="555281" y="0"/>
                </a:lnTo>
                <a:lnTo>
                  <a:pt x="555281" y="167972"/>
                </a:lnTo>
                <a:lnTo>
                  <a:pt x="0" y="167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2412877" y="7808058"/>
            <a:ext cx="555281" cy="167972"/>
          </a:xfrm>
          <a:custGeom>
            <a:avLst/>
            <a:gdLst/>
            <a:ahLst/>
            <a:cxnLst/>
            <a:rect l="l" t="t" r="r" b="b"/>
            <a:pathLst>
              <a:path w="555281" h="167972">
                <a:moveTo>
                  <a:pt x="0" y="0"/>
                </a:moveTo>
                <a:lnTo>
                  <a:pt x="555281" y="0"/>
                </a:lnTo>
                <a:lnTo>
                  <a:pt x="555281" y="167972"/>
                </a:lnTo>
                <a:lnTo>
                  <a:pt x="0" y="167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6268" y="4460558"/>
            <a:ext cx="11815464" cy="12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8000">
                <a:solidFill>
                  <a:srgbClr val="1B1B1B"/>
                </a:solidFill>
                <a:latin typeface="Poppins Medium Bold"/>
              </a:rPr>
              <a:t>Code </a:t>
            </a:r>
          </a:p>
        </p:txBody>
      </p:sp>
      <p:sp>
        <p:nvSpPr>
          <p:cNvPr id="3" name="Freeform 3"/>
          <p:cNvSpPr/>
          <p:nvPr/>
        </p:nvSpPr>
        <p:spPr>
          <a:xfrm>
            <a:off x="14880658" y="14037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1"/>
                </a:lnTo>
                <a:lnTo>
                  <a:pt x="0" y="416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780151"/>
            <a:ext cx="2750134" cy="1370067"/>
          </a:xfrm>
          <a:custGeom>
            <a:avLst/>
            <a:gdLst/>
            <a:ahLst/>
            <a:cxnLst/>
            <a:rect l="l" t="t" r="r" b="b"/>
            <a:pathLst>
              <a:path w="2750134" h="1370067">
                <a:moveTo>
                  <a:pt x="0" y="0"/>
                </a:moveTo>
                <a:lnTo>
                  <a:pt x="2750134" y="0"/>
                </a:lnTo>
                <a:lnTo>
                  <a:pt x="2750134" y="1370067"/>
                </a:lnTo>
                <a:lnTo>
                  <a:pt x="0" y="1370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386809">
            <a:off x="12718169" y="2879695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id="6" name="Freeform 6"/>
          <p:cNvSpPr/>
          <p:nvPr/>
        </p:nvSpPr>
        <p:spPr>
          <a:xfrm>
            <a:off x="5320190" y="7781925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0" y="0"/>
                </a:moveTo>
                <a:lnTo>
                  <a:pt x="2952750" y="0"/>
                </a:lnTo>
                <a:lnTo>
                  <a:pt x="2952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8671" y="-1346833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6"/>
                </a:lnTo>
                <a:lnTo>
                  <a:pt x="0" y="47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74877" y="7314545"/>
            <a:ext cx="1943755" cy="19437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22B8"/>
            </a:solidFill>
          </p:spPr>
        </p:sp>
      </p:grpSp>
      <p:sp>
        <p:nvSpPr>
          <p:cNvPr id="5" name="AutoShape 5"/>
          <p:cNvSpPr/>
          <p:nvPr/>
        </p:nvSpPr>
        <p:spPr>
          <a:xfrm rot="-2386809">
            <a:off x="15643979" y="8700934"/>
            <a:ext cx="1382246" cy="239309"/>
          </a:xfrm>
          <a:prstGeom prst="rect">
            <a:avLst/>
          </a:prstGeom>
          <a:solidFill>
            <a:srgbClr val="FFA53B"/>
          </a:solidFill>
        </p:spPr>
      </p:sp>
      <p:sp>
        <p:nvSpPr>
          <p:cNvPr id="6" name="Freeform 6"/>
          <p:cNvSpPr/>
          <p:nvPr/>
        </p:nvSpPr>
        <p:spPr>
          <a:xfrm>
            <a:off x="2439271" y="2114046"/>
            <a:ext cx="8191525" cy="7369153"/>
          </a:xfrm>
          <a:custGeom>
            <a:avLst/>
            <a:gdLst/>
            <a:ahLst/>
            <a:cxnLst/>
            <a:rect l="l" t="t" r="r" b="b"/>
            <a:pathLst>
              <a:path w="8191525" h="7369153">
                <a:moveTo>
                  <a:pt x="0" y="0"/>
                </a:moveTo>
                <a:lnTo>
                  <a:pt x="8191525" y="0"/>
                </a:lnTo>
                <a:lnTo>
                  <a:pt x="8191525" y="7369153"/>
                </a:lnTo>
                <a:lnTo>
                  <a:pt x="0" y="7369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81" r="-29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30796" y="4051933"/>
            <a:ext cx="701366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原資料及是按照藝術家和標題進行歸檔，並且有些不精確。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我使用OS, Shutil移動所有檔案到Datasets，也將檔案全部改名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386809">
            <a:off x="15960485" y="2293002"/>
            <a:ext cx="1382246" cy="239309"/>
          </a:xfrm>
          <a:prstGeom prst="rect">
            <a:avLst/>
          </a:prstGeom>
          <a:solidFill>
            <a:srgbClr val="FFA53B"/>
          </a:solidFill>
        </p:spPr>
      </p:sp>
      <p:sp>
        <p:nvSpPr>
          <p:cNvPr id="3" name="Freeform 3"/>
          <p:cNvSpPr/>
          <p:nvPr/>
        </p:nvSpPr>
        <p:spPr>
          <a:xfrm>
            <a:off x="0" y="-10026"/>
            <a:ext cx="3570463" cy="4363106"/>
          </a:xfrm>
          <a:custGeom>
            <a:avLst/>
            <a:gdLst/>
            <a:ahLst/>
            <a:cxnLst/>
            <a:rect l="l" t="t" r="r" b="b"/>
            <a:pathLst>
              <a:path w="3570463" h="4363106">
                <a:moveTo>
                  <a:pt x="0" y="0"/>
                </a:moveTo>
                <a:lnTo>
                  <a:pt x="3570463" y="0"/>
                </a:lnTo>
                <a:lnTo>
                  <a:pt x="3570463" y="4363106"/>
                </a:lnTo>
                <a:lnTo>
                  <a:pt x="0" y="436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400" y="8648700"/>
            <a:ext cx="2305170" cy="1148394"/>
          </a:xfrm>
          <a:custGeom>
            <a:avLst/>
            <a:gdLst/>
            <a:ahLst/>
            <a:cxnLst/>
            <a:rect l="l" t="t" r="r" b="b"/>
            <a:pathLst>
              <a:path w="2305170" h="1148394">
                <a:moveTo>
                  <a:pt x="0" y="0"/>
                </a:moveTo>
                <a:lnTo>
                  <a:pt x="2305170" y="0"/>
                </a:lnTo>
                <a:lnTo>
                  <a:pt x="2305170" y="1148394"/>
                </a:lnTo>
                <a:lnTo>
                  <a:pt x="0" y="1148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15111" y="1482687"/>
            <a:ext cx="7086052" cy="7321625"/>
          </a:xfrm>
          <a:custGeom>
            <a:avLst/>
            <a:gdLst/>
            <a:ahLst/>
            <a:cxnLst/>
            <a:rect l="l" t="t" r="r" b="b"/>
            <a:pathLst>
              <a:path w="7086052" h="7321625">
                <a:moveTo>
                  <a:pt x="0" y="0"/>
                </a:moveTo>
                <a:lnTo>
                  <a:pt x="7086052" y="0"/>
                </a:lnTo>
                <a:lnTo>
                  <a:pt x="7086052" y="7321626"/>
                </a:lnTo>
                <a:lnTo>
                  <a:pt x="0" y="7321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71781" y="4402041"/>
            <a:ext cx="736558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使用pretty_midi套件抓取midi文件中的音高以及力度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B1B1B"/>
                </a:solidFill>
                <a:ea typeface="Poppins Light"/>
              </a:rPr>
              <a:t>並將兩個資料轉換成nparray，這裡try expect是因為有些文件的音高不落在0~127會出錯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386809">
            <a:off x="9569551" y="8860329"/>
            <a:ext cx="1382246" cy="239309"/>
          </a:xfrm>
          <a:prstGeom prst="rect">
            <a:avLst/>
          </a:prstGeom>
          <a:solidFill>
            <a:srgbClr val="1B48AB"/>
          </a:solidFill>
        </p:spPr>
      </p:sp>
      <p:sp>
        <p:nvSpPr>
          <p:cNvPr id="3" name="Freeform 3"/>
          <p:cNvSpPr/>
          <p:nvPr/>
        </p:nvSpPr>
        <p:spPr>
          <a:xfrm>
            <a:off x="16344029" y="-1207765"/>
            <a:ext cx="3887942" cy="4751065"/>
          </a:xfrm>
          <a:custGeom>
            <a:avLst/>
            <a:gdLst/>
            <a:ahLst/>
            <a:cxnLst/>
            <a:rect l="l" t="t" r="r" b="b"/>
            <a:pathLst>
              <a:path w="3887942" h="4751065">
                <a:moveTo>
                  <a:pt x="0" y="0"/>
                </a:moveTo>
                <a:lnTo>
                  <a:pt x="3887942" y="0"/>
                </a:lnTo>
                <a:lnTo>
                  <a:pt x="3887942" y="4751065"/>
                </a:lnTo>
                <a:lnTo>
                  <a:pt x="0" y="4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7047" y="1249149"/>
            <a:ext cx="10067104" cy="6940819"/>
          </a:xfrm>
          <a:custGeom>
            <a:avLst/>
            <a:gdLst/>
            <a:ahLst/>
            <a:cxnLst/>
            <a:rect l="l" t="t" r="r" b="b"/>
            <a:pathLst>
              <a:path w="10067104" h="6940819">
                <a:moveTo>
                  <a:pt x="0" y="0"/>
                </a:moveTo>
                <a:lnTo>
                  <a:pt x="10067104" y="0"/>
                </a:lnTo>
                <a:lnTo>
                  <a:pt x="10067104" y="6940819"/>
                </a:lnTo>
                <a:lnTo>
                  <a:pt x="0" y="6940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888420" y="3671749"/>
            <a:ext cx="6763433" cy="477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094" lvl="1" indent="-345047">
              <a:lnSpc>
                <a:spcPts val="4794"/>
              </a:lnSpc>
              <a:buFont typeface="Arial"/>
              <a:buChar char="•"/>
            </a:pPr>
            <a:r>
              <a:rPr lang="en-US" sz="3196" dirty="0" err="1">
                <a:solidFill>
                  <a:srgbClr val="1B1B1B"/>
                </a:solidFill>
                <a:ea typeface="Poppins Light"/>
              </a:rPr>
              <a:t>使用min-max將數據標準化</a:t>
            </a:r>
            <a:endParaRPr lang="en-US" sz="3196" dirty="0">
              <a:solidFill>
                <a:srgbClr val="1B1B1B"/>
              </a:solidFill>
              <a:ea typeface="Poppins Light"/>
            </a:endParaRPr>
          </a:p>
          <a:p>
            <a:pPr marL="690094" lvl="1" indent="-345047">
              <a:lnSpc>
                <a:spcPts val="4794"/>
              </a:lnSpc>
              <a:buFont typeface="Arial"/>
              <a:buChar char="•"/>
            </a:pPr>
            <a:r>
              <a:rPr lang="en-US" sz="3196" dirty="0" err="1">
                <a:solidFill>
                  <a:srgbClr val="1B1B1B"/>
                </a:solidFill>
                <a:ea typeface="Poppins Light"/>
              </a:rPr>
              <a:t>再將notes</a:t>
            </a:r>
            <a:r>
              <a:rPr lang="en-US" sz="3196" dirty="0">
                <a:solidFill>
                  <a:srgbClr val="1B1B1B"/>
                </a:solidFill>
                <a:ea typeface="Poppins Light"/>
              </a:rPr>
              <a:t>, </a:t>
            </a:r>
            <a:r>
              <a:rPr lang="en-US" sz="3196" dirty="0" err="1">
                <a:solidFill>
                  <a:srgbClr val="1B1B1B"/>
                </a:solidFill>
                <a:ea typeface="Poppins Light"/>
              </a:rPr>
              <a:t>velocities合併，用於待會的訓練</a:t>
            </a:r>
            <a:endParaRPr lang="en-US" sz="3196" dirty="0">
              <a:solidFill>
                <a:srgbClr val="1B1B1B"/>
              </a:solidFill>
              <a:ea typeface="Poppins Light"/>
            </a:endParaRPr>
          </a:p>
          <a:p>
            <a:pPr marL="690094" lvl="1" indent="-345047">
              <a:lnSpc>
                <a:spcPts val="4794"/>
              </a:lnSpc>
              <a:buFont typeface="Arial"/>
              <a:buChar char="•"/>
            </a:pPr>
            <a:r>
              <a:rPr lang="en-US" sz="3196" dirty="0" err="1">
                <a:solidFill>
                  <a:srgbClr val="1B1B1B"/>
                </a:solidFill>
                <a:ea typeface="Poppins Light"/>
              </a:rPr>
              <a:t>因為這是series資料所以定義inputs成前幾步的音高以及速率，tagets定義為後幾步的音高以及速率</a:t>
            </a:r>
            <a:endParaRPr lang="en-US" sz="3196" dirty="0">
              <a:solidFill>
                <a:srgbClr val="1B1B1B"/>
              </a:solidFill>
              <a:ea typeface="Poppins Light"/>
            </a:endParaRPr>
          </a:p>
          <a:p>
            <a:pPr marL="690094" lvl="1" indent="-345047">
              <a:lnSpc>
                <a:spcPts val="4794"/>
              </a:lnSpc>
              <a:buFont typeface="Arial"/>
              <a:buChar char="•"/>
            </a:pPr>
            <a:r>
              <a:rPr lang="en-US" sz="3196" dirty="0" err="1">
                <a:solidFill>
                  <a:srgbClr val="1B1B1B"/>
                </a:solidFill>
                <a:latin typeface="Poppins Light"/>
              </a:rPr>
              <a:t>sequence_length是超參數</a:t>
            </a:r>
            <a:endParaRPr lang="en-US" sz="3196" dirty="0">
              <a:solidFill>
                <a:srgbClr val="1B1B1B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062" y="5981700"/>
            <a:ext cx="3407342" cy="4163771"/>
          </a:xfrm>
          <a:custGeom>
            <a:avLst/>
            <a:gdLst/>
            <a:ahLst/>
            <a:cxnLst/>
            <a:rect l="l" t="t" r="r" b="b"/>
            <a:pathLst>
              <a:path w="3407342" h="4163771">
                <a:moveTo>
                  <a:pt x="0" y="0"/>
                </a:moveTo>
                <a:lnTo>
                  <a:pt x="3407342" y="0"/>
                </a:lnTo>
                <a:lnTo>
                  <a:pt x="3407342" y="4163772"/>
                </a:lnTo>
                <a:lnTo>
                  <a:pt x="0" y="416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2386809">
            <a:off x="4717169" y="9483277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grpSp>
        <p:nvGrpSpPr>
          <p:cNvPr id="4" name="Group 4"/>
          <p:cNvGrpSpPr/>
          <p:nvPr/>
        </p:nvGrpSpPr>
        <p:grpSpPr>
          <a:xfrm>
            <a:off x="211218" y="364807"/>
            <a:ext cx="2320456" cy="232045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3657600" y="386865"/>
            <a:ext cx="13675963" cy="4942929"/>
          </a:xfrm>
          <a:custGeom>
            <a:avLst/>
            <a:gdLst/>
            <a:ahLst/>
            <a:cxnLst/>
            <a:rect l="l" t="t" r="r" b="b"/>
            <a:pathLst>
              <a:path w="13675963" h="4942929">
                <a:moveTo>
                  <a:pt x="0" y="0"/>
                </a:moveTo>
                <a:lnTo>
                  <a:pt x="13675962" y="0"/>
                </a:lnTo>
                <a:lnTo>
                  <a:pt x="13675962" y="4942929"/>
                </a:lnTo>
                <a:lnTo>
                  <a:pt x="0" y="4942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03813" y="5773116"/>
            <a:ext cx="7170972" cy="329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隱藏層:LSTM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全連接層:activation=relu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全連接層:activation=sigmoid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ea typeface="Poppins Light"/>
              </a:rPr>
              <a:t>最佳化:adam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1B1B1B"/>
                </a:solidFill>
                <a:latin typeface="Poppins Light"/>
              </a:rPr>
              <a:t>bath size=64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9301050"/>
            <a:ext cx="1533527" cy="763975"/>
          </a:xfrm>
          <a:custGeom>
            <a:avLst/>
            <a:gdLst/>
            <a:ahLst/>
            <a:cxnLst/>
            <a:rect l="l" t="t" r="r" b="b"/>
            <a:pathLst>
              <a:path w="1533527" h="763975">
                <a:moveTo>
                  <a:pt x="0" y="0"/>
                </a:moveTo>
                <a:lnTo>
                  <a:pt x="1533527" y="0"/>
                </a:lnTo>
                <a:lnTo>
                  <a:pt x="1533527" y="763975"/>
                </a:lnTo>
                <a:lnTo>
                  <a:pt x="0" y="763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730645" y="7805233"/>
            <a:ext cx="2297892" cy="229789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</p:grpSp>
      <p:sp>
        <p:nvSpPr>
          <p:cNvPr id="5" name="AutoShape 5"/>
          <p:cNvSpPr/>
          <p:nvPr/>
        </p:nvSpPr>
        <p:spPr>
          <a:xfrm rot="-2386809">
            <a:off x="16070967" y="7463011"/>
            <a:ext cx="1382246" cy="239309"/>
          </a:xfrm>
          <a:prstGeom prst="rect">
            <a:avLst/>
          </a:prstGeom>
          <a:solidFill>
            <a:srgbClr val="FF738E"/>
          </a:solidFill>
        </p:spPr>
      </p:sp>
      <p:sp>
        <p:nvSpPr>
          <p:cNvPr id="6" name="TextBox 6"/>
          <p:cNvSpPr txBox="1"/>
          <p:nvPr/>
        </p:nvSpPr>
        <p:spPr>
          <a:xfrm>
            <a:off x="6557356" y="1332821"/>
            <a:ext cx="5173289" cy="132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>
                <a:solidFill>
                  <a:srgbClr val="1B1B1B"/>
                </a:solidFill>
                <a:latin typeface="Poppins Medium"/>
              </a:rPr>
              <a:t>Traing Loss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163</Words>
  <Application>Microsoft Macintosh PowerPoint</Application>
  <PresentationFormat>自訂</PresentationFormat>
  <Paragraphs>42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Arial</vt:lpstr>
      <vt:lpstr>Poppins Medium</vt:lpstr>
      <vt:lpstr>Poppins Medium Bold</vt:lpstr>
      <vt:lpstr>Poppins Light</vt:lpstr>
      <vt:lpstr>Calibri</vt:lpstr>
      <vt:lpstr>Noto Sans T Chinese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409170581 劉睿麒</dc:title>
  <cp:lastModifiedBy>劉睿麒</cp:lastModifiedBy>
  <cp:revision>2</cp:revision>
  <dcterms:created xsi:type="dcterms:W3CDTF">2006-08-16T00:00:00Z</dcterms:created>
  <dcterms:modified xsi:type="dcterms:W3CDTF">2023-06-06T10:44:42Z</dcterms:modified>
  <dc:identifier>DAFlB8KF2IY</dc:identifier>
</cp:coreProperties>
</file>